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D497-7269-4ED0-A325-1DDFA30CBA4F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6C89-2E15-4BDE-BEE2-24915109A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542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D497-7269-4ED0-A325-1DDFA30CBA4F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6C89-2E15-4BDE-BEE2-24915109A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031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D497-7269-4ED0-A325-1DDFA30CBA4F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6C89-2E15-4BDE-BEE2-24915109A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32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D497-7269-4ED0-A325-1DDFA30CBA4F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6C89-2E15-4BDE-BEE2-24915109A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293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D497-7269-4ED0-A325-1DDFA30CBA4F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6C89-2E15-4BDE-BEE2-24915109A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417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D497-7269-4ED0-A325-1DDFA30CBA4F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6C89-2E15-4BDE-BEE2-24915109A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28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D497-7269-4ED0-A325-1DDFA30CBA4F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6C89-2E15-4BDE-BEE2-24915109A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384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D497-7269-4ED0-A325-1DDFA30CBA4F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6C89-2E15-4BDE-BEE2-24915109A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677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D497-7269-4ED0-A325-1DDFA30CBA4F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6C89-2E15-4BDE-BEE2-24915109A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405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D497-7269-4ED0-A325-1DDFA30CBA4F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6C89-2E15-4BDE-BEE2-24915109A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39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D497-7269-4ED0-A325-1DDFA30CBA4F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6C89-2E15-4BDE-BEE2-24915109A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706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6D497-7269-4ED0-A325-1DDFA30CBA4F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E6C89-2E15-4BDE-BEE2-24915109A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406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Расчёт цикла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1508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Условие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1825625"/>
            <a:ext cx="6535189" cy="206320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Для цикла, представленного на графике, рассчитайте все значения </a:t>
            </a:r>
            <a:r>
              <a:rPr lang="en-US" dirty="0" smtClean="0"/>
              <a:t>p, v </a:t>
            </a:r>
            <a:r>
              <a:rPr lang="ru-RU" dirty="0" smtClean="0"/>
              <a:t>и </a:t>
            </a:r>
            <a:r>
              <a:rPr lang="en-US" dirty="0" smtClean="0"/>
              <a:t>T </a:t>
            </a:r>
            <a:r>
              <a:rPr lang="ru-RU" dirty="0" smtClean="0"/>
              <a:t>для всех точек, где значения неизвестны</a:t>
            </a:r>
            <a:r>
              <a:rPr lang="en-US" dirty="0" smtClean="0"/>
              <a:t>. </a:t>
            </a:r>
            <a:r>
              <a:rPr lang="ru-RU" dirty="0" smtClean="0"/>
              <a:t>В цикле используется 2 моля вещества.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 flipV="1">
            <a:off x="8587047" y="1130531"/>
            <a:ext cx="49877" cy="302583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8636924" y="4156364"/>
            <a:ext cx="3250276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177048" y="1130531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1735556" y="419692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 flipV="1">
            <a:off x="9343697" y="1690688"/>
            <a:ext cx="21020" cy="1599050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8636924" y="1315197"/>
            <a:ext cx="2451490" cy="2841167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9391069" y="1690688"/>
            <a:ext cx="1424076" cy="1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9364717" y="1690688"/>
            <a:ext cx="1450428" cy="1610232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015659" y="295859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8988515" y="14841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10937571" y="16267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ru-RU" dirty="0"/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626823"/>
              </p:ext>
            </p:extLst>
          </p:nvPr>
        </p:nvGraphicFramePr>
        <p:xfrm>
          <a:off x="352336" y="3888828"/>
          <a:ext cx="8128000" cy="1483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69681125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9226380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4770123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001416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r>
                        <a:rPr lang="ru-RU" baseline="0" dirty="0" smtClean="0"/>
                        <a:t> точки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P, </a:t>
                      </a:r>
                      <a:r>
                        <a:rPr lang="ru-RU" dirty="0" smtClean="0"/>
                        <a:t>КПа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V,</a:t>
                      </a:r>
                      <a:r>
                        <a:rPr lang="en-US" baseline="0" dirty="0" smtClean="0"/>
                        <a:t>  </a:t>
                      </a:r>
                      <a:r>
                        <a:rPr lang="ru-RU" baseline="0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T, </a:t>
                      </a:r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791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1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8,3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612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040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0468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9976945" cy="938890"/>
          </a:xfrm>
        </p:spPr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Объект 4"/>
              <p:cNvSpPr>
                <a:spLocks noGrp="1"/>
              </p:cNvSpPr>
              <p:nvPr>
                <p:ph idx="1"/>
              </p:nvPr>
            </p:nvSpPr>
            <p:spPr>
              <a:xfrm>
                <a:off x="855432" y="1315197"/>
                <a:ext cx="6535189" cy="2063203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В первой строке известны 2 величины из 3х. Тогда можно найти третью, т.е. объём.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𝑅𝑇</m:t>
                      </m:r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𝑅𝑇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∙8,3∙400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=33,2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м</m:t>
                          </m:r>
                        </m:e>
                        <m:sup>
                          <m:r>
                            <a:rPr 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ru-RU" dirty="0" smtClean="0"/>
                  <a:t>=33,2 л (1 м</a:t>
                </a:r>
                <a:r>
                  <a:rPr lang="ru-RU" baseline="30000" dirty="0" smtClean="0"/>
                  <a:t>3</a:t>
                </a:r>
                <a:r>
                  <a:rPr lang="ru-RU" dirty="0" smtClean="0"/>
                  <a:t>=1000 литров)</a:t>
                </a:r>
                <a:endParaRPr lang="ru-RU" dirty="0"/>
              </a:p>
            </p:txBody>
          </p:sp>
        </mc:Choice>
        <mc:Fallback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55432" y="1315197"/>
                <a:ext cx="6535189" cy="2063203"/>
              </a:xfrm>
              <a:blipFill>
                <a:blip r:embed="rId2"/>
                <a:stretch>
                  <a:fillRect l="-1399" t="-6805" b="-41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 стрелкой 6"/>
          <p:cNvCxnSpPr/>
          <p:nvPr/>
        </p:nvCxnSpPr>
        <p:spPr>
          <a:xfrm flipH="1" flipV="1">
            <a:off x="8587047" y="1130531"/>
            <a:ext cx="49877" cy="302583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8636924" y="4156364"/>
            <a:ext cx="3250276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177048" y="1130531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1735556" y="419692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 flipV="1">
            <a:off x="9343697" y="1690688"/>
            <a:ext cx="21020" cy="1599050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8636924" y="1315197"/>
            <a:ext cx="2451490" cy="2841167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9391069" y="1690688"/>
            <a:ext cx="1424076" cy="1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9364717" y="1690688"/>
            <a:ext cx="1450428" cy="1610232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015659" y="295859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8988515" y="14841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10937571" y="16267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ru-RU" dirty="0"/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91287"/>
              </p:ext>
            </p:extLst>
          </p:nvPr>
        </p:nvGraphicFramePr>
        <p:xfrm>
          <a:off x="730565" y="4381594"/>
          <a:ext cx="8128000" cy="1483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69681125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9226380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4770123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001416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r>
                        <a:rPr lang="ru-RU" baseline="0" dirty="0" smtClean="0"/>
                        <a:t> точки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P, </a:t>
                      </a:r>
                      <a:r>
                        <a:rPr lang="ru-RU" dirty="0" smtClean="0"/>
                        <a:t>КПа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V,</a:t>
                      </a:r>
                      <a:r>
                        <a:rPr lang="en-US" baseline="0" dirty="0" smtClean="0"/>
                        <a:t>  </a:t>
                      </a:r>
                      <a:r>
                        <a:rPr lang="ru-RU" baseline="0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T, </a:t>
                      </a:r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791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33,2</a:t>
                      </a:r>
                      <a:endParaRPr lang="ru-RU" b="1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1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8,3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612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040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3911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9976945" cy="938890"/>
          </a:xfrm>
        </p:spPr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Объект 4"/>
              <p:cNvSpPr>
                <a:spLocks noGrp="1"/>
              </p:cNvSpPr>
              <p:nvPr>
                <p:ph idx="1"/>
              </p:nvPr>
            </p:nvSpPr>
            <p:spPr>
              <a:xfrm>
                <a:off x="855432" y="1315197"/>
                <a:ext cx="6535189" cy="206320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Процесс 1-2 – изотермический, следовательно температура в (1) и (2) одинакова.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ru-RU" dirty="0" smtClean="0"/>
                  <a:t>Из этих величин неизвестно только </a:t>
                </a:r>
                <a:r>
                  <a:rPr lang="en-US" dirty="0" smtClean="0"/>
                  <a:t>p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, </a:t>
                </a:r>
                <a:r>
                  <a:rPr lang="ru-RU" dirty="0" smtClean="0"/>
                  <a:t>находим его. </a:t>
                </a:r>
                <a:r>
                  <a:rPr lang="en-US" dirty="0" smtClean="0"/>
                  <a:t>p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=800</a:t>
                </a:r>
                <a:r>
                  <a:rPr lang="ru-RU" dirty="0" smtClean="0"/>
                  <a:t> КПа.</a:t>
                </a:r>
                <a:endParaRPr lang="ru-RU" dirty="0"/>
              </a:p>
            </p:txBody>
          </p:sp>
        </mc:Choice>
        <mc:Fallback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55432" y="1315197"/>
                <a:ext cx="6535189" cy="2063203"/>
              </a:xfrm>
              <a:blipFill>
                <a:blip r:embed="rId2"/>
                <a:stretch>
                  <a:fillRect l="-1866" t="-5030" r="-1026" b="-62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 стрелкой 6"/>
          <p:cNvCxnSpPr/>
          <p:nvPr/>
        </p:nvCxnSpPr>
        <p:spPr>
          <a:xfrm flipH="1" flipV="1">
            <a:off x="8587047" y="1130531"/>
            <a:ext cx="49877" cy="302583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8636924" y="4156364"/>
            <a:ext cx="3250276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177048" y="1130531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1735556" y="419692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 flipV="1">
            <a:off x="9343697" y="1690688"/>
            <a:ext cx="21020" cy="1599050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8636924" y="1315197"/>
            <a:ext cx="2451490" cy="2841167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9391069" y="1690688"/>
            <a:ext cx="1424076" cy="1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9364717" y="1690688"/>
            <a:ext cx="1450428" cy="1610232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015659" y="295859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8988515" y="14841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10937571" y="16267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ru-RU" dirty="0"/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075439"/>
              </p:ext>
            </p:extLst>
          </p:nvPr>
        </p:nvGraphicFramePr>
        <p:xfrm>
          <a:off x="730565" y="4381594"/>
          <a:ext cx="8128000" cy="1483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69681125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9226380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4770123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001416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r>
                        <a:rPr lang="ru-RU" baseline="0" dirty="0" smtClean="0"/>
                        <a:t> точки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P, </a:t>
                      </a:r>
                      <a:r>
                        <a:rPr lang="ru-RU" dirty="0" smtClean="0"/>
                        <a:t>КПа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V,</a:t>
                      </a:r>
                      <a:r>
                        <a:rPr lang="en-US" baseline="0" dirty="0" smtClean="0"/>
                        <a:t>  </a:t>
                      </a:r>
                      <a:r>
                        <a:rPr lang="ru-RU" baseline="0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T, </a:t>
                      </a:r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791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33,2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1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800</a:t>
                      </a:r>
                      <a:endParaRPr lang="ru-RU" b="1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8,3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400</a:t>
                      </a:r>
                      <a:endParaRPr lang="ru-RU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612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040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324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9976945" cy="938890"/>
          </a:xfrm>
        </p:spPr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55432" y="1315197"/>
            <a:ext cx="6535189" cy="20632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Процесс 2-3 – изобарный, следовательно давление в (2) и (3) одинаков. Процесс </a:t>
            </a:r>
            <a:br>
              <a:rPr lang="ru-RU" dirty="0" smtClean="0"/>
            </a:br>
            <a:r>
              <a:rPr lang="ru-RU" dirty="0" smtClean="0"/>
              <a:t>3-1 изохорный, следовательно объём в (3) и (1) одинаков.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 flipV="1">
            <a:off x="8587047" y="1130531"/>
            <a:ext cx="49877" cy="302583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8636924" y="4156364"/>
            <a:ext cx="3250276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177048" y="1130531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1735556" y="419692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 flipV="1">
            <a:off x="9343697" y="1690688"/>
            <a:ext cx="21020" cy="1599050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8636924" y="1315197"/>
            <a:ext cx="2451490" cy="2841167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9391069" y="1690688"/>
            <a:ext cx="1424076" cy="1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9364717" y="1690688"/>
            <a:ext cx="1450428" cy="1610232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015659" y="295859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8988515" y="14841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10937571" y="16267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ru-RU" dirty="0"/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476116"/>
              </p:ext>
            </p:extLst>
          </p:nvPr>
        </p:nvGraphicFramePr>
        <p:xfrm>
          <a:off x="730565" y="4381594"/>
          <a:ext cx="8128000" cy="1483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69681125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9226380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4770123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001416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r>
                        <a:rPr lang="ru-RU" baseline="0" dirty="0" smtClean="0"/>
                        <a:t> точки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P, </a:t>
                      </a:r>
                      <a:r>
                        <a:rPr lang="ru-RU" dirty="0" smtClean="0"/>
                        <a:t>КПа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V,</a:t>
                      </a:r>
                      <a:r>
                        <a:rPr lang="en-US" baseline="0" dirty="0" smtClean="0"/>
                        <a:t>  </a:t>
                      </a:r>
                      <a:r>
                        <a:rPr lang="ru-RU" baseline="0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T, </a:t>
                      </a:r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791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33,2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1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800</a:t>
                      </a:r>
                      <a:endParaRPr lang="ru-RU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8,3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/>
                        <a:t>400</a:t>
                      </a:r>
                      <a:endParaRPr lang="ru-RU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612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800</a:t>
                      </a:r>
                      <a:endParaRPr lang="ru-RU" b="1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33,2</a:t>
                      </a:r>
                      <a:endParaRPr lang="ru-RU" b="1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040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171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9976945" cy="938890"/>
          </a:xfrm>
        </p:spPr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Объект 4"/>
              <p:cNvSpPr>
                <a:spLocks noGrp="1"/>
              </p:cNvSpPr>
              <p:nvPr>
                <p:ph idx="1"/>
              </p:nvPr>
            </p:nvSpPr>
            <p:spPr>
              <a:xfrm>
                <a:off x="855432" y="1315197"/>
                <a:ext cx="6535189" cy="2063203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Процесс </a:t>
                </a:r>
                <a:r>
                  <a:rPr lang="en-US" dirty="0" smtClean="0"/>
                  <a:t>2</a:t>
                </a:r>
                <a:r>
                  <a:rPr lang="ru-RU" dirty="0" smtClean="0"/>
                  <a:t>-</a:t>
                </a:r>
                <a:r>
                  <a:rPr lang="en-US" dirty="0" smtClean="0"/>
                  <a:t>3</a:t>
                </a:r>
                <a:r>
                  <a:rPr lang="ru-RU" dirty="0" smtClean="0"/>
                  <a:t> изобарный.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  <m:r>
                      <a:rPr lang="ru-RU" b="0" i="0" smtClean="0">
                        <a:latin typeface="Cambria Math" panose="02040503050406030204" pitchFamily="18" charset="0"/>
                      </a:rPr>
                      <m:t> Находим </m:t>
                    </m:r>
                    <m:sSub>
                      <m:sSubPr>
                        <m:ctrlPr>
                          <a:rPr lang="ru-R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=1600 </m:t>
                    </m:r>
                    <m:r>
                      <a:rPr lang="ru-RU" b="0" i="1" smtClean="0">
                        <a:latin typeface="Cambria Math" panose="02040503050406030204" pitchFamily="18" charset="0"/>
                      </a:rPr>
                      <m:t>К</m:t>
                    </m:r>
                  </m:oMath>
                </a14:m>
                <a:endParaRPr lang="ru-RU" b="0" dirty="0" smtClean="0"/>
              </a:p>
              <a:p>
                <a:pPr marL="0" indent="0">
                  <a:buNone/>
                </a:pPr>
                <a:r>
                  <a:rPr lang="ru-RU" dirty="0" smtClean="0"/>
                  <a:t>Можно было найти эту температуру из процесса 3-1 или из уравнения состояния газа для точки (3)</a:t>
                </a:r>
                <a:endParaRPr lang="ru-RU" dirty="0"/>
              </a:p>
            </p:txBody>
          </p:sp>
        </mc:Choice>
        <mc:Fallback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55432" y="1315197"/>
                <a:ext cx="6535189" cy="2063203"/>
              </a:xfrm>
              <a:blipFill>
                <a:blip r:embed="rId2"/>
                <a:stretch>
                  <a:fillRect l="-1679" t="-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 стрелкой 6"/>
          <p:cNvCxnSpPr/>
          <p:nvPr/>
        </p:nvCxnSpPr>
        <p:spPr>
          <a:xfrm flipH="1" flipV="1">
            <a:off x="8587047" y="1130531"/>
            <a:ext cx="49877" cy="302583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8636924" y="4156364"/>
            <a:ext cx="3250276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177048" y="1130531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1735556" y="419692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 flipV="1">
            <a:off x="9343697" y="1690688"/>
            <a:ext cx="21020" cy="1599050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8636924" y="1315197"/>
            <a:ext cx="2451490" cy="2841167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9391069" y="1690688"/>
            <a:ext cx="1424076" cy="1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9364717" y="1690688"/>
            <a:ext cx="1450428" cy="1610232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015659" y="295859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8988515" y="14841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10937571" y="16267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ru-RU" dirty="0"/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730565" y="4381594"/>
          <a:ext cx="8128000" cy="1483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69681125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9226380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4770123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001416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r>
                        <a:rPr lang="ru-RU" baseline="0" dirty="0" smtClean="0"/>
                        <a:t> точки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P, </a:t>
                      </a:r>
                      <a:r>
                        <a:rPr lang="ru-RU" dirty="0" smtClean="0"/>
                        <a:t>КПа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V,</a:t>
                      </a:r>
                      <a:r>
                        <a:rPr lang="en-US" baseline="0" dirty="0" smtClean="0"/>
                        <a:t>  </a:t>
                      </a:r>
                      <a:r>
                        <a:rPr lang="ru-RU" baseline="0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T, </a:t>
                      </a:r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791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33,2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1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800</a:t>
                      </a:r>
                      <a:endParaRPr lang="ru-RU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8,3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/>
                        <a:t>400</a:t>
                      </a:r>
                      <a:endParaRPr lang="ru-RU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612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800</a:t>
                      </a:r>
                      <a:endParaRPr lang="ru-RU" b="1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33,2</a:t>
                      </a:r>
                      <a:endParaRPr lang="ru-RU" b="1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040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9535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6950061" cy="24511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Вариант для букв А, Г, Ё, И, Л, О, С, Ф, Ч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Для цикла, представленного на графике, рассчитайте все значения </a:t>
            </a:r>
            <a:r>
              <a:rPr lang="en-US" dirty="0" smtClean="0"/>
              <a:t>p, v </a:t>
            </a:r>
            <a:r>
              <a:rPr lang="ru-RU" dirty="0" smtClean="0"/>
              <a:t>и </a:t>
            </a:r>
            <a:r>
              <a:rPr lang="en-US" dirty="0" smtClean="0"/>
              <a:t>T </a:t>
            </a:r>
            <a:r>
              <a:rPr lang="ru-RU" dirty="0" smtClean="0"/>
              <a:t>для всех точек, где значения неизвестны</a:t>
            </a:r>
            <a:r>
              <a:rPr lang="en-US" dirty="0" smtClean="0"/>
              <a:t>. </a:t>
            </a:r>
            <a:r>
              <a:rPr lang="ru-RU" dirty="0" smtClean="0"/>
              <a:t>В цикле используется </a:t>
            </a:r>
            <a:r>
              <a:rPr lang="en-US" dirty="0" smtClean="0"/>
              <a:t>5</a:t>
            </a:r>
            <a:r>
              <a:rPr lang="ru-RU" dirty="0" smtClean="0"/>
              <a:t> мол</a:t>
            </a:r>
            <a:r>
              <a:rPr lang="ru-RU" dirty="0" smtClean="0"/>
              <a:t>ей</a:t>
            </a:r>
            <a:r>
              <a:rPr lang="ru-RU" dirty="0" smtClean="0"/>
              <a:t> вещества.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H="1" flipV="1">
            <a:off x="8587047" y="1130531"/>
            <a:ext cx="49877" cy="302583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V="1">
            <a:off x="8636924" y="4156364"/>
            <a:ext cx="3250276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735556" y="419692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 flipV="1">
            <a:off x="9343697" y="1690688"/>
            <a:ext cx="21020" cy="1599050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636924" y="1315197"/>
            <a:ext cx="2451490" cy="2841167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9391069" y="1690688"/>
            <a:ext cx="1424076" cy="1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9364717" y="1690688"/>
            <a:ext cx="1450428" cy="1610232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015659" y="295859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8988515" y="14841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0937571" y="16267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8074662" y="965016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endParaRPr lang="ru-RU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832222"/>
              </p:ext>
            </p:extLst>
          </p:nvPr>
        </p:nvGraphicFramePr>
        <p:xfrm>
          <a:off x="695236" y="4488903"/>
          <a:ext cx="8128000" cy="1483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69681125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9226380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4770123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001416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r>
                        <a:rPr lang="ru-RU" baseline="0" dirty="0" smtClean="0"/>
                        <a:t> точки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P, </a:t>
                      </a:r>
                      <a:r>
                        <a:rPr lang="ru-RU" dirty="0" smtClean="0"/>
                        <a:t>КПа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V,</a:t>
                      </a:r>
                      <a:r>
                        <a:rPr lang="en-US" baseline="0" dirty="0" smtClean="0"/>
                        <a:t>  </a:t>
                      </a:r>
                      <a:r>
                        <a:rPr lang="ru-RU" baseline="0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T, </a:t>
                      </a:r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791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1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612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800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040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9636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6486525" cy="20034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Вариант для букв Б, Д, Ж, М, П, Т, Х, Ш</a:t>
            </a:r>
          </a:p>
          <a:p>
            <a:pPr marL="0" indent="0">
              <a:buNone/>
            </a:pPr>
            <a:r>
              <a:rPr lang="ru-RU" dirty="0" smtClean="0"/>
              <a:t>Для цикла, представленного на графике, рассчитайте все значения </a:t>
            </a:r>
            <a:r>
              <a:rPr lang="en-US" dirty="0" smtClean="0"/>
              <a:t>p, v </a:t>
            </a:r>
            <a:r>
              <a:rPr lang="ru-RU" dirty="0" smtClean="0"/>
              <a:t>и </a:t>
            </a:r>
            <a:r>
              <a:rPr lang="en-US" dirty="0" smtClean="0"/>
              <a:t>T </a:t>
            </a:r>
            <a:r>
              <a:rPr lang="ru-RU" dirty="0" smtClean="0"/>
              <a:t>для всех точек, где значения неизвестны</a:t>
            </a:r>
            <a:r>
              <a:rPr lang="en-US" dirty="0" smtClean="0"/>
              <a:t>. </a:t>
            </a:r>
            <a:r>
              <a:rPr lang="ru-RU" dirty="0" smtClean="0"/>
              <a:t>В цикле используется </a:t>
            </a:r>
            <a:r>
              <a:rPr lang="ru-RU" dirty="0" smtClean="0"/>
              <a:t>10</a:t>
            </a:r>
            <a:r>
              <a:rPr lang="ru-RU" dirty="0" smtClean="0"/>
              <a:t> молей вещества.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H="1" flipV="1">
            <a:off x="8587047" y="1130531"/>
            <a:ext cx="49877" cy="302583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V="1">
            <a:off x="8636924" y="4156364"/>
            <a:ext cx="3250276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735556" y="419692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 flipV="1">
            <a:off x="9343697" y="1690688"/>
            <a:ext cx="21020" cy="1599050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636924" y="1315197"/>
            <a:ext cx="2451490" cy="2841167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9391069" y="1690688"/>
            <a:ext cx="1424076" cy="1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9364717" y="1690688"/>
            <a:ext cx="1450428" cy="1610232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015659" y="295859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8988515" y="14841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0937571" y="16267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8074662" y="965016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060462"/>
              </p:ext>
            </p:extLst>
          </p:nvPr>
        </p:nvGraphicFramePr>
        <p:xfrm>
          <a:off x="838200" y="4657483"/>
          <a:ext cx="8128000" cy="1483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75548561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394574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97008478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724826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r>
                        <a:rPr lang="ru-RU" baseline="0" dirty="0" smtClean="0"/>
                        <a:t> точки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P, </a:t>
                      </a:r>
                      <a:r>
                        <a:rPr lang="ru-RU" dirty="0" smtClean="0"/>
                        <a:t>КПа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V,</a:t>
                      </a:r>
                      <a:r>
                        <a:rPr lang="en-US" baseline="0" dirty="0" smtClean="0"/>
                        <a:t>  </a:t>
                      </a:r>
                      <a:r>
                        <a:rPr lang="ru-RU" baseline="0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T, </a:t>
                      </a:r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2260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322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r>
                        <a:rPr lang="ru-RU" dirty="0" smtClean="0"/>
                        <a:t>,</a:t>
                      </a:r>
                      <a:r>
                        <a:rPr lang="ru-RU" baseline="0" dirty="0" smtClean="0"/>
                        <a:t> 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247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4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672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6486525" cy="20034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Вариант для букв В, Е, З, К, Н, Р, У, Ц, Щ, Я</a:t>
            </a:r>
          </a:p>
          <a:p>
            <a:pPr marL="0" indent="0">
              <a:buNone/>
            </a:pPr>
            <a:r>
              <a:rPr lang="ru-RU" dirty="0" smtClean="0"/>
              <a:t>Для цикла, представленного на графике, рассчитайте все значения </a:t>
            </a:r>
            <a:r>
              <a:rPr lang="en-US" dirty="0" smtClean="0"/>
              <a:t>p, v </a:t>
            </a:r>
            <a:r>
              <a:rPr lang="ru-RU" dirty="0" smtClean="0"/>
              <a:t>и </a:t>
            </a:r>
            <a:r>
              <a:rPr lang="en-US" dirty="0" smtClean="0"/>
              <a:t>T </a:t>
            </a:r>
            <a:r>
              <a:rPr lang="ru-RU" dirty="0" smtClean="0"/>
              <a:t>для всех точек, где значения неизвестны</a:t>
            </a:r>
            <a:r>
              <a:rPr lang="en-US" dirty="0" smtClean="0"/>
              <a:t>. </a:t>
            </a:r>
            <a:r>
              <a:rPr lang="ru-RU" dirty="0" smtClean="0"/>
              <a:t>В цикле используется </a:t>
            </a:r>
            <a:r>
              <a:rPr lang="en-US" dirty="0" smtClean="0"/>
              <a:t>2</a:t>
            </a:r>
            <a:r>
              <a:rPr lang="ru-RU" dirty="0" smtClean="0"/>
              <a:t> мол</a:t>
            </a:r>
            <a:r>
              <a:rPr lang="ru-RU" dirty="0"/>
              <a:t>я</a:t>
            </a:r>
            <a:r>
              <a:rPr lang="ru-RU" dirty="0" smtClean="0"/>
              <a:t> вещества.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H="1" flipV="1">
            <a:off x="8587047" y="1130531"/>
            <a:ext cx="49877" cy="302583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V="1">
            <a:off x="8636924" y="4156364"/>
            <a:ext cx="3250276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735556" y="4196928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8996298" y="2327456"/>
            <a:ext cx="1616730" cy="1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648177" y="22845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0552970" y="36660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0613028" y="19926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8074662" y="965016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952885"/>
              </p:ext>
            </p:extLst>
          </p:nvPr>
        </p:nvGraphicFramePr>
        <p:xfrm>
          <a:off x="761911" y="4695676"/>
          <a:ext cx="8128000" cy="1483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69681125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9226380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4770123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001416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r>
                        <a:rPr lang="ru-RU" baseline="0" dirty="0" smtClean="0"/>
                        <a:t> точки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P, </a:t>
                      </a:r>
                      <a:r>
                        <a:rPr lang="ru-RU" dirty="0" smtClean="0"/>
                        <a:t>КПа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V,</a:t>
                      </a:r>
                      <a:r>
                        <a:rPr lang="en-US" baseline="0" dirty="0" smtClean="0"/>
                        <a:t>  </a:t>
                      </a:r>
                      <a:r>
                        <a:rPr lang="ru-RU" baseline="0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T, </a:t>
                      </a:r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791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1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16,6</a:t>
                      </a:r>
                      <a:endParaRPr lang="ru-RU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612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040372"/>
                  </a:ext>
                </a:extLst>
              </a:tr>
            </a:tbl>
          </a:graphicData>
        </a:graphic>
      </p:graphicFrame>
      <p:sp>
        <p:nvSpPr>
          <p:cNvPr id="16" name="Полилиния 15"/>
          <p:cNvSpPr/>
          <p:nvPr/>
        </p:nvSpPr>
        <p:spPr>
          <a:xfrm>
            <a:off x="8988515" y="2327456"/>
            <a:ext cx="1585861" cy="1447800"/>
          </a:xfrm>
          <a:custGeom>
            <a:avLst/>
            <a:gdLst>
              <a:gd name="connsiteX0" fmla="*/ 0 w 1585861"/>
              <a:gd name="connsiteY0" fmla="*/ 0 h 1447800"/>
              <a:gd name="connsiteX1" fmla="*/ 161925 w 1585861"/>
              <a:gd name="connsiteY1" fmla="*/ 533400 h 1447800"/>
              <a:gd name="connsiteX2" fmla="*/ 447675 w 1585861"/>
              <a:gd name="connsiteY2" fmla="*/ 990600 h 1447800"/>
              <a:gd name="connsiteX3" fmla="*/ 923925 w 1585861"/>
              <a:gd name="connsiteY3" fmla="*/ 1314450 h 1447800"/>
              <a:gd name="connsiteX4" fmla="*/ 1543050 w 1585861"/>
              <a:gd name="connsiteY4" fmla="*/ 1438275 h 1447800"/>
              <a:gd name="connsiteX5" fmla="*/ 1533525 w 1585861"/>
              <a:gd name="connsiteY5" fmla="*/ 1428750 h 1447800"/>
              <a:gd name="connsiteX6" fmla="*/ 1533525 w 1585861"/>
              <a:gd name="connsiteY6" fmla="*/ 1428750 h 1447800"/>
              <a:gd name="connsiteX7" fmla="*/ 1543050 w 1585861"/>
              <a:gd name="connsiteY7" fmla="*/ 144780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5861" h="1447800">
                <a:moveTo>
                  <a:pt x="0" y="0"/>
                </a:moveTo>
                <a:cubicBezTo>
                  <a:pt x="43656" y="184150"/>
                  <a:pt x="87313" y="368300"/>
                  <a:pt x="161925" y="533400"/>
                </a:cubicBezTo>
                <a:cubicBezTo>
                  <a:pt x="236537" y="698500"/>
                  <a:pt x="320675" y="860425"/>
                  <a:pt x="447675" y="990600"/>
                </a:cubicBezTo>
                <a:cubicBezTo>
                  <a:pt x="574675" y="1120775"/>
                  <a:pt x="741363" y="1239838"/>
                  <a:pt x="923925" y="1314450"/>
                </a:cubicBezTo>
                <a:cubicBezTo>
                  <a:pt x="1106487" y="1389062"/>
                  <a:pt x="1543050" y="1438275"/>
                  <a:pt x="1543050" y="1438275"/>
                </a:cubicBezTo>
                <a:cubicBezTo>
                  <a:pt x="1644650" y="1457325"/>
                  <a:pt x="1533525" y="1428750"/>
                  <a:pt x="1533525" y="1428750"/>
                </a:cubicBezTo>
                <a:lnTo>
                  <a:pt x="1533525" y="1428750"/>
                </a:lnTo>
                <a:lnTo>
                  <a:pt x="1543050" y="1447800"/>
                </a:lnTo>
              </a:path>
            </a:pathLst>
          </a:cu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>
            <a:stCxn id="16" idx="4"/>
          </p:cNvCxnSpPr>
          <p:nvPr/>
        </p:nvCxnSpPr>
        <p:spPr>
          <a:xfrm flipV="1">
            <a:off x="10531565" y="2362009"/>
            <a:ext cx="42811" cy="1403722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84877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451</Words>
  <Application>Microsoft Office PowerPoint</Application>
  <PresentationFormat>Широкоэкранный</PresentationFormat>
  <Paragraphs>163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Тема Office</vt:lpstr>
      <vt:lpstr>Расчёт цикла</vt:lpstr>
      <vt:lpstr>Условие</vt:lpstr>
      <vt:lpstr>Решение</vt:lpstr>
      <vt:lpstr>Решение</vt:lpstr>
      <vt:lpstr>Решение</vt:lpstr>
      <vt:lpstr>Решение</vt:lpstr>
      <vt:lpstr>Самостоятельно:</vt:lpstr>
      <vt:lpstr>Самостоятельно:</vt:lpstr>
      <vt:lpstr>Самостоятельно: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Расчёт цикла</dc:title>
  <dc:creator>Александр Евгеньев</dc:creator>
  <cp:lastModifiedBy>Александр Евгеньев</cp:lastModifiedBy>
  <cp:revision>10</cp:revision>
  <dcterms:created xsi:type="dcterms:W3CDTF">2023-02-11T09:43:55Z</dcterms:created>
  <dcterms:modified xsi:type="dcterms:W3CDTF">2023-02-11T13:10:06Z</dcterms:modified>
</cp:coreProperties>
</file>