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54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03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3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29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41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8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3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7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0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39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0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6D497-7269-4ED0-A325-1DDFA30CBA4F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E6C89-2E15-4BDE-BEE2-24915109A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40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Расчёт цикла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50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825625"/>
            <a:ext cx="6535189" cy="20632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цикла, представленного на графике, рассчитайте все значения </a:t>
            </a:r>
            <a:r>
              <a:rPr lang="en-US" dirty="0" smtClean="0"/>
              <a:t>p, v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для всех точек, где значения неизвестны</a:t>
            </a:r>
            <a:r>
              <a:rPr lang="en-US" dirty="0" smtClean="0"/>
              <a:t>. </a:t>
            </a:r>
            <a:r>
              <a:rPr lang="ru-RU" dirty="0" smtClean="0"/>
              <a:t>В цикле используется 2 моля вещества.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77048" y="11305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26823"/>
              </p:ext>
            </p:extLst>
          </p:nvPr>
        </p:nvGraphicFramePr>
        <p:xfrm>
          <a:off x="352336" y="3888828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8,3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46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76945" cy="93889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В первой строке известны 2 величины из 3х. Тогда можно найти третью, т.е. объём.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∙8,3∙400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=33,2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=33,2 л (1 м</a:t>
                </a:r>
                <a:r>
                  <a:rPr lang="ru-RU" baseline="30000" dirty="0" smtClean="0"/>
                  <a:t>3</a:t>
                </a:r>
                <a:r>
                  <a:rPr lang="ru-RU" dirty="0" smtClean="0"/>
                  <a:t>=1000 литров)</a:t>
                </a:r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  <a:blipFill>
                <a:blip r:embed="rId2"/>
                <a:stretch>
                  <a:fillRect l="-1399" t="-6805" b="-4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77048" y="11305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1287"/>
              </p:ext>
            </p:extLst>
          </p:nvPr>
        </p:nvGraphicFramePr>
        <p:xfrm>
          <a:off x="730565" y="4381594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8,3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91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76945" cy="93889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Процесс 1-2 – изотермический, следовательно температура в (1) и (2) одинакова.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ru-RU" dirty="0" smtClean="0"/>
                  <a:t>Из этих величин неизвестно только </a:t>
                </a:r>
                <a:r>
                  <a:rPr lang="en-US" dirty="0" smtClean="0"/>
                  <a:t>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</a:t>
                </a:r>
                <a:r>
                  <a:rPr lang="ru-RU" dirty="0" smtClean="0"/>
                  <a:t>находим его. </a:t>
                </a:r>
                <a:r>
                  <a:rPr lang="en-US" dirty="0" smtClean="0"/>
                  <a:t>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=800</a:t>
                </a:r>
                <a:r>
                  <a:rPr lang="ru-RU" dirty="0" smtClean="0"/>
                  <a:t> КПа.</a:t>
                </a:r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  <a:blipFill>
                <a:blip r:embed="rId2"/>
                <a:stretch>
                  <a:fillRect l="-1866" t="-5030" r="-1026" b="-6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77048" y="11305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75439"/>
              </p:ext>
            </p:extLst>
          </p:nvPr>
        </p:nvGraphicFramePr>
        <p:xfrm>
          <a:off x="730565" y="4381594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8,3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400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32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76945" cy="93889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55432" y="1315197"/>
            <a:ext cx="6535189" cy="2063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Процесс 2-3 – изобарный, следовательно давление в (2) и (3) одинаков. Процесс </a:t>
            </a:r>
            <a:br>
              <a:rPr lang="ru-RU" dirty="0" smtClean="0"/>
            </a:br>
            <a:r>
              <a:rPr lang="ru-RU" dirty="0" smtClean="0"/>
              <a:t>3-1 изохорный, следовательно объём в (3) и (1) одинаков.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77048" y="11305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476116"/>
              </p:ext>
            </p:extLst>
          </p:nvPr>
        </p:nvGraphicFramePr>
        <p:xfrm>
          <a:off x="730565" y="4381594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b="0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8,3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/>
                        <a:t>400</a:t>
                      </a:r>
                      <a:endParaRPr lang="ru-RU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17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76945" cy="93889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Процесс </a:t>
                </a:r>
                <a:r>
                  <a:rPr lang="en-US" dirty="0" smtClean="0"/>
                  <a:t>2</a:t>
                </a:r>
                <a:r>
                  <a:rPr lang="ru-RU" dirty="0" smtClean="0"/>
                  <a:t>-</a:t>
                </a:r>
                <a:r>
                  <a:rPr lang="en-US" dirty="0" smtClean="0"/>
                  <a:t>3</a:t>
                </a:r>
                <a:r>
                  <a:rPr lang="ru-RU" dirty="0" smtClean="0"/>
                  <a:t> изобарный.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 Находим 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=1600 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К</m:t>
                    </m:r>
                  </m:oMath>
                </a14:m>
                <a:endParaRPr lang="ru-RU" b="0" dirty="0" smtClean="0"/>
              </a:p>
              <a:p>
                <a:pPr marL="0" indent="0">
                  <a:buNone/>
                </a:pPr>
                <a:r>
                  <a:rPr lang="ru-RU" dirty="0" smtClean="0"/>
                  <a:t>Можно было найти эту температуру из процесса 3-1 или из уравнения состояния газа для точки (3)</a:t>
                </a:r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5432" y="1315197"/>
                <a:ext cx="6535189" cy="2063203"/>
              </a:xfrm>
              <a:blipFill>
                <a:blip r:embed="rId2"/>
                <a:stretch>
                  <a:fillRect l="-1679" t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77048" y="11305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730565" y="4381594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b="0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8,3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/>
                        <a:t>400</a:t>
                      </a:r>
                      <a:endParaRPr lang="ru-RU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33,2</a:t>
                      </a:r>
                      <a:endParaRPr lang="ru-RU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53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950061" cy="24511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Вариант для букв А, Г, Ё, И, Л, О, С, Ф, Ч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Для цикла, представленного на графике, рассчитайте все значения </a:t>
            </a:r>
            <a:r>
              <a:rPr lang="en-US" dirty="0" smtClean="0"/>
              <a:t>p, v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для всех точек, где значения неизвестны</a:t>
            </a:r>
            <a:r>
              <a:rPr lang="en-US" dirty="0" smtClean="0"/>
              <a:t>. </a:t>
            </a:r>
            <a:r>
              <a:rPr lang="ru-RU" dirty="0" smtClean="0"/>
              <a:t>В цикле используется </a:t>
            </a:r>
            <a:r>
              <a:rPr lang="en-US" dirty="0" smtClean="0"/>
              <a:t>5</a:t>
            </a:r>
            <a:r>
              <a:rPr lang="ru-RU" dirty="0" smtClean="0"/>
              <a:t> мол</a:t>
            </a:r>
            <a:r>
              <a:rPr lang="ru-RU" dirty="0" smtClean="0"/>
              <a:t>ей</a:t>
            </a:r>
            <a:r>
              <a:rPr lang="ru-RU" dirty="0" smtClean="0"/>
              <a:t> вещества.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074662" y="96501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32222"/>
              </p:ext>
            </p:extLst>
          </p:nvPr>
        </p:nvGraphicFramePr>
        <p:xfrm>
          <a:off x="695236" y="4488903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800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63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486525" cy="2003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Вариант для букв Б, Д, Ж, М, П, Т, Х, Ш</a:t>
            </a:r>
          </a:p>
          <a:p>
            <a:pPr marL="0" indent="0">
              <a:buNone/>
            </a:pPr>
            <a:r>
              <a:rPr lang="ru-RU" dirty="0" smtClean="0"/>
              <a:t>Для цикла, представленного на графике, рассчитайте все значения </a:t>
            </a:r>
            <a:r>
              <a:rPr lang="en-US" dirty="0" smtClean="0"/>
              <a:t>p, v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для всех точек, где значения неизвестны</a:t>
            </a:r>
            <a:r>
              <a:rPr lang="en-US" dirty="0" smtClean="0"/>
              <a:t>. </a:t>
            </a:r>
            <a:r>
              <a:rPr lang="ru-RU" dirty="0" smtClean="0"/>
              <a:t>В цикле используется </a:t>
            </a:r>
            <a:r>
              <a:rPr lang="ru-RU" dirty="0" smtClean="0"/>
              <a:t>10</a:t>
            </a:r>
            <a:r>
              <a:rPr lang="ru-RU" dirty="0" smtClean="0"/>
              <a:t> молей вещества.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35556" y="41969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 flipV="1">
            <a:off x="9343697" y="1690688"/>
            <a:ext cx="21020" cy="159905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636924" y="1315197"/>
            <a:ext cx="2451490" cy="284116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9391069" y="1690688"/>
            <a:ext cx="1424076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364717" y="1690688"/>
            <a:ext cx="1450428" cy="161023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015659" y="2958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988515" y="1484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937571" y="1626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074662" y="9650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060462"/>
              </p:ext>
            </p:extLst>
          </p:nvPr>
        </p:nvGraphicFramePr>
        <p:xfrm>
          <a:off x="838200" y="4657483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554856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39457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700847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72482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6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322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247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672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486525" cy="2003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Вариант для букв В, Е, З, К, Н, Р, У, Ц, Щ, Я</a:t>
            </a:r>
          </a:p>
          <a:p>
            <a:pPr marL="0" indent="0">
              <a:buNone/>
            </a:pPr>
            <a:r>
              <a:rPr lang="ru-RU" dirty="0" smtClean="0"/>
              <a:t>Для цикла, представленного на графике, рассчитайте все значения </a:t>
            </a:r>
            <a:r>
              <a:rPr lang="en-US" dirty="0" smtClean="0"/>
              <a:t>p, v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для всех точек, где значения неизвестны</a:t>
            </a:r>
            <a:r>
              <a:rPr lang="en-US" dirty="0" smtClean="0"/>
              <a:t>. </a:t>
            </a:r>
            <a:r>
              <a:rPr lang="ru-RU" dirty="0" smtClean="0"/>
              <a:t>В цикле используется </a:t>
            </a:r>
            <a:r>
              <a:rPr lang="en-US" dirty="0" smtClean="0"/>
              <a:t>2</a:t>
            </a:r>
            <a:r>
              <a:rPr lang="ru-RU" dirty="0" smtClean="0"/>
              <a:t> мол</a:t>
            </a:r>
            <a:r>
              <a:rPr lang="ru-RU" dirty="0"/>
              <a:t>я</a:t>
            </a:r>
            <a:r>
              <a:rPr lang="ru-RU" dirty="0" smtClean="0"/>
              <a:t> вещества.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8587047" y="1130531"/>
            <a:ext cx="49877" cy="3025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8636924" y="4156364"/>
            <a:ext cx="325027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35556" y="419692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8996298" y="2327456"/>
            <a:ext cx="1616730" cy="1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48177" y="2284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552970" y="36660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613028" y="19926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074662" y="9650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52885"/>
              </p:ext>
            </p:extLst>
          </p:nvPr>
        </p:nvGraphicFramePr>
        <p:xfrm>
          <a:off x="761911" y="4695676"/>
          <a:ext cx="8128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968112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22638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77012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14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P, </a:t>
                      </a:r>
                      <a:r>
                        <a:rPr lang="ru-RU" dirty="0" smtClean="0"/>
                        <a:t>КПа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T, </a:t>
                      </a:r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16,6</a:t>
                      </a:r>
                      <a:endParaRPr lang="ru-RU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6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040372"/>
                  </a:ext>
                </a:extLst>
              </a:tr>
            </a:tbl>
          </a:graphicData>
        </a:graphic>
      </p:graphicFrame>
      <p:sp>
        <p:nvSpPr>
          <p:cNvPr id="16" name="Полилиния 15"/>
          <p:cNvSpPr/>
          <p:nvPr/>
        </p:nvSpPr>
        <p:spPr>
          <a:xfrm>
            <a:off x="8988515" y="2327456"/>
            <a:ext cx="1585861" cy="1447800"/>
          </a:xfrm>
          <a:custGeom>
            <a:avLst/>
            <a:gdLst>
              <a:gd name="connsiteX0" fmla="*/ 0 w 1585861"/>
              <a:gd name="connsiteY0" fmla="*/ 0 h 1447800"/>
              <a:gd name="connsiteX1" fmla="*/ 161925 w 1585861"/>
              <a:gd name="connsiteY1" fmla="*/ 533400 h 1447800"/>
              <a:gd name="connsiteX2" fmla="*/ 447675 w 1585861"/>
              <a:gd name="connsiteY2" fmla="*/ 990600 h 1447800"/>
              <a:gd name="connsiteX3" fmla="*/ 923925 w 1585861"/>
              <a:gd name="connsiteY3" fmla="*/ 1314450 h 1447800"/>
              <a:gd name="connsiteX4" fmla="*/ 1543050 w 1585861"/>
              <a:gd name="connsiteY4" fmla="*/ 1438275 h 1447800"/>
              <a:gd name="connsiteX5" fmla="*/ 1533525 w 1585861"/>
              <a:gd name="connsiteY5" fmla="*/ 1428750 h 1447800"/>
              <a:gd name="connsiteX6" fmla="*/ 1533525 w 1585861"/>
              <a:gd name="connsiteY6" fmla="*/ 1428750 h 1447800"/>
              <a:gd name="connsiteX7" fmla="*/ 1543050 w 1585861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5861" h="1447800">
                <a:moveTo>
                  <a:pt x="0" y="0"/>
                </a:moveTo>
                <a:cubicBezTo>
                  <a:pt x="43656" y="184150"/>
                  <a:pt x="87313" y="368300"/>
                  <a:pt x="161925" y="533400"/>
                </a:cubicBezTo>
                <a:cubicBezTo>
                  <a:pt x="236537" y="698500"/>
                  <a:pt x="320675" y="860425"/>
                  <a:pt x="447675" y="990600"/>
                </a:cubicBezTo>
                <a:cubicBezTo>
                  <a:pt x="574675" y="1120775"/>
                  <a:pt x="741363" y="1239838"/>
                  <a:pt x="923925" y="1314450"/>
                </a:cubicBezTo>
                <a:cubicBezTo>
                  <a:pt x="1106487" y="1389062"/>
                  <a:pt x="1543050" y="1438275"/>
                  <a:pt x="1543050" y="1438275"/>
                </a:cubicBezTo>
                <a:cubicBezTo>
                  <a:pt x="1644650" y="1457325"/>
                  <a:pt x="1533525" y="1428750"/>
                  <a:pt x="1533525" y="1428750"/>
                </a:cubicBezTo>
                <a:lnTo>
                  <a:pt x="1533525" y="1428750"/>
                </a:lnTo>
                <a:lnTo>
                  <a:pt x="1543050" y="1447800"/>
                </a:lnTo>
              </a:path>
            </a:pathLst>
          </a:cu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16" idx="4"/>
          </p:cNvCxnSpPr>
          <p:nvPr/>
        </p:nvCxnSpPr>
        <p:spPr>
          <a:xfrm flipV="1">
            <a:off x="10531565" y="2362009"/>
            <a:ext cx="42811" cy="140372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487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451</Words>
  <Application>Microsoft Office PowerPoint</Application>
  <PresentationFormat>Широкоэкранный</PresentationFormat>
  <Paragraphs>163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Расчёт цикла</vt:lpstr>
      <vt:lpstr>Условие</vt:lpstr>
      <vt:lpstr>Решение</vt:lpstr>
      <vt:lpstr>Решение</vt:lpstr>
      <vt:lpstr>Решение</vt:lpstr>
      <vt:lpstr>Решение</vt:lpstr>
      <vt:lpstr>Самостоятельно:</vt:lpstr>
      <vt:lpstr>Самостоятельно:</vt:lpstr>
      <vt:lpstr>Самостоятельно: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 цикла</dc:title>
  <dc:creator>Александр Евгеньев</dc:creator>
  <cp:lastModifiedBy>Александр Евгеньев</cp:lastModifiedBy>
  <cp:revision>10</cp:revision>
  <dcterms:created xsi:type="dcterms:W3CDTF">2023-02-11T09:43:55Z</dcterms:created>
  <dcterms:modified xsi:type="dcterms:W3CDTF">2023-02-11T13:10:06Z</dcterms:modified>
</cp:coreProperties>
</file>